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2"/>
  </p:notesMasterIdLst>
  <p:sldIdLst>
    <p:sldId id="272" r:id="rId2"/>
    <p:sldId id="304" r:id="rId3"/>
    <p:sldId id="320" r:id="rId4"/>
    <p:sldId id="325" r:id="rId5"/>
    <p:sldId id="326" r:id="rId6"/>
    <p:sldId id="327" r:id="rId7"/>
    <p:sldId id="328" r:id="rId8"/>
    <p:sldId id="329" r:id="rId9"/>
    <p:sldId id="324" r:id="rId10"/>
    <p:sldId id="313" r:id="rId11"/>
  </p:sldIdLst>
  <p:sldSz cx="12192000" cy="6858000"/>
  <p:notesSz cx="6858000" cy="9144000"/>
  <p:embeddedFontLst>
    <p:embeddedFont>
      <p:font typeface="Open Sans Light" panose="020B0604020202020204" charset="0"/>
      <p:regular r:id="rId13"/>
      <p:italic r:id="rId14"/>
    </p:embeddedFont>
    <p:embeddedFont>
      <p:font typeface="Comic Sans MS" panose="030F0702030302020204" pitchFamily="66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62" clrIdx="0"/>
  <p:cmAuthor id="2" name="Karen" initials="KS" lastIdx="20" clrIdx="1"/>
  <p:cmAuthor id="3" name="Jenny Barksfield" initials="JB" lastIdx="8" clrIdx="2"/>
  <p:cmAuthor id="4" name="Jenny Fox" initials="JF" lastIdx="30" clrIdx="3"/>
  <p:cmAuthor id="5" name="Bethan Miller" initials="BM" lastIdx="9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95519E"/>
    <a:srgbClr val="DAF3D7"/>
    <a:srgbClr val="D8BADC"/>
    <a:srgbClr val="FFBDBD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7" autoAdjust="0"/>
    <p:restoredTop sz="77312" autoAdjust="0"/>
  </p:normalViewPr>
  <p:slideViewPr>
    <p:cSldViewPr snapToGrid="0">
      <p:cViewPr varScale="1">
        <p:scale>
          <a:sx n="43" d="100"/>
          <a:sy n="43" d="100"/>
        </p:scale>
        <p:origin x="-20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get-suppor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B1245B-10A2-483F-8887-3DB3C737DD32}"/>
              </a:ext>
            </a:extLst>
          </p:cNvPr>
          <p:cNvSpPr/>
          <p:nvPr/>
        </p:nvSpPr>
        <p:spPr>
          <a:xfrm>
            <a:off x="1915063" y="3382357"/>
            <a:ext cx="9427313" cy="2984127"/>
          </a:xfrm>
          <a:prstGeom prst="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68862" y="3380731"/>
            <a:ext cx="9971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We will be thinking about: </a:t>
            </a:r>
          </a:p>
          <a:p>
            <a:pPr lvl="3"/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Changing feelings as we become more independent.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Feelings of physical attraction.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How the feelings we might experience are normal.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  <a:buSzPct val="202000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4724" y="879294"/>
            <a:ext cx="10893151" cy="61555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400" u="sng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L.</a:t>
            </a:r>
            <a:r>
              <a:rPr lang="en-GB" sz="34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O: To</a:t>
            </a:r>
            <a:r>
              <a:rPr lang="en-GB" sz="3400" u="sng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u="sng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relationships change.</a:t>
            </a:r>
            <a:endParaRPr lang="en-GB" sz="3400" b="1" u="sng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1" y="993679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849623" y="3429000"/>
            <a:ext cx="877333" cy="1001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43DC53-8964-4AF1-B1CB-CA1530E1EA3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1" y="132629"/>
            <a:ext cx="771960" cy="802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feel worried about puberty or what you have learned during this session, talking to an adult you trust is one of the best ways to find help.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3913" y="2979195"/>
            <a:ext cx="5198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want to talk to someone other than a parent: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ChildLine can help. See:</a:t>
            </a: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hlinkClick r:id="rId3"/>
              </a:rPr>
              <a:t>https://www.childline.org.uk/get-support/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or phone 0800 1111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D86C2C5-FE81-4A46-9EE7-0D289879B923}"/>
              </a:ext>
            </a:extLst>
          </p:cNvPr>
          <p:cNvGrpSpPr/>
          <p:nvPr/>
        </p:nvGrpSpPr>
        <p:grpSpPr>
          <a:xfrm>
            <a:off x="-440990" y="2398614"/>
            <a:ext cx="7975051" cy="3347571"/>
            <a:chOff x="-569223" y="1206698"/>
            <a:chExt cx="7975051" cy="3347571"/>
          </a:xfrm>
        </p:grpSpPr>
        <p:pic>
          <p:nvPicPr>
            <p:cNvPr id="14" name="Picture 6" descr="Directory, Wood, Shield, Signposts">
              <a:extLst>
                <a:ext uri="{FF2B5EF4-FFF2-40B4-BE49-F238E27FC236}">
                  <a16:creationId xmlns="" xmlns:a16="http://schemas.microsoft.com/office/drawing/2014/main" id="{F66ACA5A-D73C-4BE9-8944-43F9BCFC4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B3E26A3-0F2A-4D87-AFF2-1413C6FB7C29}"/>
                </a:ext>
              </a:extLst>
            </p:cNvPr>
            <p:cNvSpPr txBox="1"/>
            <p:nvPr/>
          </p:nvSpPr>
          <p:spPr>
            <a:xfrm>
              <a:off x="1143005" y="3121116"/>
              <a:ext cx="4888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www.childline.org.uk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	      0800 1111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8CDE929-AC08-45C6-A079-E7D87D1E236C}"/>
                </a:ext>
              </a:extLst>
            </p:cNvPr>
            <p:cNvSpPr txBox="1"/>
            <p:nvPr/>
          </p:nvSpPr>
          <p:spPr>
            <a:xfrm>
              <a:off x="1159670" y="2237084"/>
              <a:ext cx="4429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352002" y="3238093"/>
            <a:ext cx="3667129" cy="1182029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03693" y="468893"/>
            <a:ext cx="107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What’s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our starting point?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4" y="1531932"/>
            <a:ext cx="635184" cy="63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1701573" y="1531932"/>
            <a:ext cx="93381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Let’s create a mind-map as a class.</a:t>
            </a:r>
          </a:p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Give me as many ideas as you can about…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0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0959" y="3536721"/>
            <a:ext cx="3469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INDEPENDENCE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603" y="5831417"/>
            <a:ext cx="8545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Independence means different things to different people.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does it mean to you?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528481" y="2976474"/>
            <a:ext cx="391697" cy="44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24329" y="4121496"/>
            <a:ext cx="616783" cy="298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41971" y="3198612"/>
            <a:ext cx="508988" cy="338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96465" y="4121496"/>
            <a:ext cx="323736" cy="51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15278" y="2793816"/>
            <a:ext cx="0" cy="395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85568" y="4441192"/>
            <a:ext cx="0" cy="395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4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23" y="468893"/>
            <a:ext cx="37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Corners…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608753" y="1520784"/>
            <a:ext cx="75762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At what age do you think it is appropriate</a:t>
            </a:r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to do the following…</a:t>
            </a:r>
            <a:endParaRPr lang="en-GB" sz="3200" b="1" dirty="0" smtClean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Each corner of th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e room will be labelled.  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Listen to each statement and then move to the corner of the room that you think is the right age to do that.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Each corner will then be asked to give a reason for their choice to open up a discussion/debate.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4995" y="2364059"/>
            <a:ext cx="3546088" cy="33676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184995" y="2364059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12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64152" y="2388805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14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4995" y="4900730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16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64151" y="4900729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18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7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23" y="468893"/>
            <a:ext cx="37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Corners…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318822" y="1520784"/>
            <a:ext cx="75762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At what age do you think it is appropriate</a:t>
            </a:r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to do the following…</a:t>
            </a:r>
            <a:endParaRPr lang="en-GB" sz="3200" b="1" dirty="0" smtClean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AutoNum type="arabicParenR"/>
            </a:pP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At what age would you be independent enough to walk home from school on your own?</a:t>
            </a:r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AutoNum type="arabicParenR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AutoNum type="arabicParenR"/>
            </a:pP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At what age would you be independent enough to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buy a pet?</a:t>
            </a:r>
          </a:p>
          <a:p>
            <a:pPr marL="457200" indent="-457200">
              <a:buAutoNum type="arabicParenR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Tx/>
              <a:buAutoNum type="arabicParenR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At what age would you be independent enough 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to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cook your own dinner?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4995" y="2364059"/>
            <a:ext cx="3546088" cy="33676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184995" y="2364059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12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64152" y="2388805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14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4995" y="4900730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16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64151" y="4900729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18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2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23" y="468893"/>
            <a:ext cx="37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Corners…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318822" y="1520784"/>
            <a:ext cx="75762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At what age do you think it is appropriate</a:t>
            </a:r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to do the following…</a:t>
            </a:r>
            <a:endParaRPr lang="en-GB" sz="3200" b="1" dirty="0" smtClean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4)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At what age would you be independent enough to get married?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5)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At what age would you be independent enough to get a part-time job?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6) 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At what age would you be independent enough 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to have a boyfriend/girlfriend?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4995" y="2364059"/>
            <a:ext cx="3546088" cy="33676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184995" y="2364059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12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64152" y="2388805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14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4995" y="4900730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16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64151" y="4900729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18 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years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5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DC971F-580A-4EBF-A855-7190B3C9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FA541D5-7841-4597-960E-BE5654B7A75B}"/>
              </a:ext>
            </a:extLst>
          </p:cNvPr>
          <p:cNvGrpSpPr/>
          <p:nvPr/>
        </p:nvGrpSpPr>
        <p:grpSpPr>
          <a:xfrm>
            <a:off x="496778" y="4700711"/>
            <a:ext cx="1718310" cy="1742329"/>
            <a:chOff x="731520" y="4103370"/>
            <a:chExt cx="1718310" cy="17423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D532C75-7388-4872-977D-7C78421E6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8" r="50000" b="76167"/>
            <a:stretch/>
          </p:blipFill>
          <p:spPr>
            <a:xfrm rot="20830103">
              <a:off x="731520" y="4103370"/>
              <a:ext cx="1718310" cy="16344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713B5FD-B625-4A0B-AF9F-4566031E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55">
              <a:off x="1959062" y="4229150"/>
              <a:ext cx="422564" cy="3974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E0621BF-EA3F-4030-82AB-EDAF2695A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55">
              <a:off x="1110887" y="5448225"/>
              <a:ext cx="422564" cy="3974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A98DF2D-76A3-4D5E-A218-EE757F7D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55">
              <a:off x="842380" y="4199287"/>
              <a:ext cx="422564" cy="39747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4ACFE9-00EA-4CCE-BD1A-6A958BCFE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0" t="24500" b="52167"/>
          <a:stretch/>
        </p:blipFill>
        <p:spPr>
          <a:xfrm rot="682902">
            <a:off x="1884191" y="3065023"/>
            <a:ext cx="1620520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B028BD-EC55-4016-93FE-1FF1AF6F457B}"/>
              </a:ext>
            </a:extLst>
          </p:cNvPr>
          <p:cNvSpPr txBox="1"/>
          <p:nvPr/>
        </p:nvSpPr>
        <p:spPr>
          <a:xfrm>
            <a:off x="210027" y="27493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New feelings towards others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96F91B-F1B1-4B98-A155-6D98F10DE775}"/>
              </a:ext>
            </a:extLst>
          </p:cNvPr>
          <p:cNvSpPr txBox="1"/>
          <p:nvPr/>
        </p:nvSpPr>
        <p:spPr>
          <a:xfrm>
            <a:off x="210027" y="1033018"/>
            <a:ext cx="11848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do you think emojis like the ones below represent?</a:t>
            </a: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Sometimes, as a person goes through puberty, they may develop new feelings for another person that they haven’t felt before. They might have a ‘crush.’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EBEA4F-3EFB-4162-B802-7FB4CDC4FB8E}"/>
              </a:ext>
            </a:extLst>
          </p:cNvPr>
          <p:cNvSpPr txBox="1"/>
          <p:nvPr/>
        </p:nvSpPr>
        <p:spPr>
          <a:xfrm>
            <a:off x="4099098" y="2822153"/>
            <a:ext cx="7881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 person with a crush might feel a tingly feeling, or they might feel like another person makes them really happy. Sometimes it can feel very intense or overwhelming.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 person could have a crush on someone they know, or someone they don’t, like a celebrity. It could be towards someone of the same or opposite sex. 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Crushes are a natural part of growing up. 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3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DC971F-580A-4EBF-A855-7190B3C9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FA541D5-7841-4597-960E-BE5654B7A75B}"/>
              </a:ext>
            </a:extLst>
          </p:cNvPr>
          <p:cNvGrpSpPr/>
          <p:nvPr/>
        </p:nvGrpSpPr>
        <p:grpSpPr>
          <a:xfrm>
            <a:off x="275971" y="3148800"/>
            <a:ext cx="1127661" cy="1120226"/>
            <a:chOff x="731520" y="4103370"/>
            <a:chExt cx="1718310" cy="17423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D532C75-7388-4872-977D-7C78421E6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8" r="50000" b="76167"/>
            <a:stretch/>
          </p:blipFill>
          <p:spPr>
            <a:xfrm rot="20830103">
              <a:off x="731520" y="4103370"/>
              <a:ext cx="1718310" cy="16344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713B5FD-B625-4A0B-AF9F-4566031E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55">
              <a:off x="1959062" y="4229150"/>
              <a:ext cx="422564" cy="3974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E0621BF-EA3F-4030-82AB-EDAF2695A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55">
              <a:off x="1110887" y="5448225"/>
              <a:ext cx="422564" cy="3974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A98DF2D-76A3-4D5E-A218-EE757F7D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55">
              <a:off x="842380" y="4199287"/>
              <a:ext cx="422564" cy="39747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4ACFE9-00EA-4CCE-BD1A-6A958BCFE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0" t="24500" b="52167"/>
          <a:stretch/>
        </p:blipFill>
        <p:spPr>
          <a:xfrm rot="682902">
            <a:off x="1227192" y="2259622"/>
            <a:ext cx="1066259" cy="10528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B028BD-EC55-4016-93FE-1FF1AF6F457B}"/>
              </a:ext>
            </a:extLst>
          </p:cNvPr>
          <p:cNvSpPr txBox="1"/>
          <p:nvPr/>
        </p:nvSpPr>
        <p:spPr>
          <a:xfrm>
            <a:off x="1760321" y="25994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New feelings towards others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96F91B-F1B1-4B98-A155-6D98F10DE775}"/>
              </a:ext>
            </a:extLst>
          </p:cNvPr>
          <p:cNvSpPr txBox="1"/>
          <p:nvPr/>
        </p:nvSpPr>
        <p:spPr>
          <a:xfrm>
            <a:off x="343377" y="1210657"/>
            <a:ext cx="1184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Having a ‘crush’ on someone can sometimes make you behave in different, sometimes even strange, ways towards that person.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EBEA4F-3EFB-4162-B802-7FB4CDC4FB8E}"/>
              </a:ext>
            </a:extLst>
          </p:cNvPr>
          <p:cNvSpPr txBox="1"/>
          <p:nvPr/>
        </p:nvSpPr>
        <p:spPr>
          <a:xfrm>
            <a:off x="2386858" y="2404319"/>
            <a:ext cx="9370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Of the behaviours below, which are </a:t>
            </a:r>
            <a:r>
              <a:rPr lang="en-GB" sz="2800" b="1" u="sng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appropriate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and which are </a:t>
            </a:r>
            <a:r>
              <a:rPr lang="en-GB" sz="2800" b="1" u="sng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inappropriate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examples of how someone of your age should behave towards someone they have a crush on.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4586" y="4226087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hugging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1072" y="6044409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n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ame calling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4709" y="4220201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talking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50459" y="6044409"/>
            <a:ext cx="2541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complimenting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62332" y="4220201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olding hands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8964" y="5112009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teasing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4954" y="5151706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p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laying together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9684" y="5151706"/>
            <a:ext cx="3029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gnoring/avoiding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5635" y="6022555"/>
            <a:ext cx="2842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hitting/pushing 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5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DC971F-580A-4EBF-A855-7190B3C9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FA541D5-7841-4597-960E-BE5654B7A75B}"/>
              </a:ext>
            </a:extLst>
          </p:cNvPr>
          <p:cNvGrpSpPr/>
          <p:nvPr/>
        </p:nvGrpSpPr>
        <p:grpSpPr>
          <a:xfrm>
            <a:off x="275970" y="4147956"/>
            <a:ext cx="1127661" cy="1120226"/>
            <a:chOff x="731520" y="4103370"/>
            <a:chExt cx="1718310" cy="17423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D532C75-7388-4872-977D-7C78421E6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8" r="50000" b="76167"/>
            <a:stretch/>
          </p:blipFill>
          <p:spPr>
            <a:xfrm rot="20830103">
              <a:off x="731520" y="4103370"/>
              <a:ext cx="1718310" cy="16344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713B5FD-B625-4A0B-AF9F-4566031E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55">
              <a:off x="1959062" y="4229150"/>
              <a:ext cx="422564" cy="3974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E0621BF-EA3F-4030-82AB-EDAF2695A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55">
              <a:off x="1110887" y="5448225"/>
              <a:ext cx="422564" cy="3974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A98DF2D-76A3-4D5E-A218-EE757F7D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55">
              <a:off x="842380" y="4199287"/>
              <a:ext cx="422564" cy="39747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4ACFE9-00EA-4CCE-BD1A-6A958BCFE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0" t="24500" b="52167"/>
          <a:stretch/>
        </p:blipFill>
        <p:spPr>
          <a:xfrm rot="682902">
            <a:off x="1005797" y="2767929"/>
            <a:ext cx="1066259" cy="10528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B028BD-EC55-4016-93FE-1FF1AF6F457B}"/>
              </a:ext>
            </a:extLst>
          </p:cNvPr>
          <p:cNvSpPr txBox="1"/>
          <p:nvPr/>
        </p:nvSpPr>
        <p:spPr>
          <a:xfrm>
            <a:off x="2165463" y="25994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New feelings towards others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96F91B-F1B1-4B98-A155-6D98F10DE775}"/>
              </a:ext>
            </a:extLst>
          </p:cNvPr>
          <p:cNvSpPr txBox="1"/>
          <p:nvPr/>
        </p:nvSpPr>
        <p:spPr>
          <a:xfrm>
            <a:off x="156114" y="1486987"/>
            <a:ext cx="1184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Why do you think someone might behave in these </a:t>
            </a:r>
            <a:r>
              <a:rPr lang="en-GB" sz="2800" b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inappropriate</a:t>
            </a:r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ways, when they have a ‘crush’ on someone?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2734" y="3215585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hugging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21102" y="4260996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n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ame calling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78675" y="3238439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olding hands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4460" y="4224611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teasing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909" y="3223438"/>
            <a:ext cx="3029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gnoring/avoiding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65463" y="4337403"/>
            <a:ext cx="2842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hitting/pushing 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468893"/>
            <a:ext cx="107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What’s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end point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1" y="2793816"/>
            <a:ext cx="635184" cy="63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1032500" y="2287501"/>
            <a:ext cx="66485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have you learnt from today’s lesson?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advice would you give to someone who has a ‘crush’ on someone else?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8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Businessman Showing He Has New Idea Royalty Free Cliparts, Vectors, And  Stock Illustration. Image 54429646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7502" r="15560" b="4550"/>
          <a:stretch/>
        </p:blipFill>
        <p:spPr bwMode="auto">
          <a:xfrm rot="644545">
            <a:off x="8230959" y="1699303"/>
            <a:ext cx="2845563" cy="34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5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625</Words>
  <Application>Microsoft Office PowerPoint</Application>
  <PresentationFormat>Custom</PresentationFormat>
  <Paragraphs>119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Open Sans Light</vt:lpstr>
      <vt:lpstr>Comic Sans MS</vt:lpstr>
      <vt:lpstr>Calibri</vt:lpstr>
      <vt:lpstr>Lato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Joanne Gray</cp:lastModifiedBy>
  <cp:revision>523</cp:revision>
  <dcterms:created xsi:type="dcterms:W3CDTF">2018-11-29T11:01:12Z</dcterms:created>
  <dcterms:modified xsi:type="dcterms:W3CDTF">2020-12-08T11:53:55Z</dcterms:modified>
</cp:coreProperties>
</file>